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2" r:id="rId3"/>
    <p:sldId id="265" r:id="rId4"/>
    <p:sldId id="264" r:id="rId5"/>
    <p:sldId id="268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60"/>
  </p:normalViewPr>
  <p:slideViewPr>
    <p:cSldViewPr>
      <p:cViewPr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AB002-4F1C-4F4F-8CD8-1F40D7996CA9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5AEFA-FA7C-4C84-B5E7-B66EC64D9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38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68EF-0CDF-4AF8-9140-7B7BE8950F1B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11F90-C15E-4E4F-A33F-B1FFC74389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49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8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06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3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52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06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804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64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6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85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8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2958-1D09-456F-B4C8-5295F9FE0F4E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2A82-51F0-4BFA-8C1E-529D34AFE4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31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Содержимое 2"/>
          <p:cNvSpPr>
            <a:spLocks noGrp="1"/>
          </p:cNvSpPr>
          <p:nvPr>
            <p:ph sz="quarter" idx="1"/>
          </p:nvPr>
        </p:nvSpPr>
        <p:spPr>
          <a:xfrm>
            <a:off x="33770" y="1392552"/>
            <a:ext cx="9093704" cy="3981136"/>
          </a:xfrm>
        </p:spPr>
        <p:txBody>
          <a:bodyPr>
            <a:noAutofit/>
          </a:bodyPr>
          <a:lstStyle/>
          <a:p>
            <a:pPr marL="273050" indent="-273050" algn="ctr">
              <a:buNone/>
            </a:pP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Предоставление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сведений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о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высвобождении работников,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введении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режимов неполной  занятости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,</a:t>
            </a:r>
          </a:p>
          <a:p>
            <a:pPr marL="273050" indent="-273050" algn="ctr">
              <a:buNone/>
            </a:pP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удаленной (дистанционной) работе,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несостоятельности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(банкротстве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)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на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Единой  цифровой  платформе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сфере занятости и трудовых отношений «Работа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России» </a:t>
            </a: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4963549" y="5373688"/>
            <a:ext cx="41713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err="1" smtClean="0">
                <a:solidFill>
                  <a:srgbClr val="003399"/>
                </a:solidFill>
                <a:latin typeface="Verdana" pitchFamily="34" charset="0"/>
              </a:rPr>
              <a:t>Былкова</a:t>
            </a:r>
            <a:r>
              <a:rPr lang="ru-RU" altLang="ru-RU" sz="2000" dirty="0" smtClean="0">
                <a:solidFill>
                  <a:srgbClr val="003399"/>
                </a:solidFill>
                <a:latin typeface="Verdana" pitchFamily="34" charset="0"/>
              </a:rPr>
              <a:t> Татьяна Феликсовна</a:t>
            </a:r>
            <a:endParaRPr lang="ru-RU" altLang="ru-RU" sz="2000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3203848" y="5751513"/>
            <a:ext cx="59401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начальник отдела </a:t>
            </a:r>
            <a:r>
              <a:rPr lang="ru-RU" altLang="ru-RU" sz="16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программ занятости и рынка труда </a:t>
            </a:r>
            <a:r>
              <a:rPr lang="ru-RU" altLang="ru-RU" sz="1600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агентства труда и занятости населения Красноярского края</a:t>
            </a:r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30003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35" y="5229200"/>
            <a:ext cx="1512168" cy="14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0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7309" y="6485026"/>
            <a:ext cx="2133600" cy="365125"/>
          </a:xfrm>
        </p:spPr>
        <p:txBody>
          <a:bodyPr/>
          <a:lstStyle/>
          <a:p>
            <a:pPr>
              <a:defRPr/>
            </a:pPr>
            <a:fld id="{B2354AFF-D2D3-40B2-B98D-8E015D71D33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226853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908175" y="82550"/>
            <a:ext cx="7127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Единая цифровая платформа в сфере занятости 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</a:b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и </a:t>
            </a: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трудовых отношений «Работа в России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»</a:t>
            </a:r>
            <a:endParaRPr lang="ru-RU" altLang="ru-RU" sz="1600" b="1" dirty="0">
              <a:solidFill>
                <a:srgbClr val="003399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905367"/>
            <a:ext cx="9036496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Статья </a:t>
            </a:r>
            <a:r>
              <a:rPr lang="ru-RU" b="1" u="sng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 Закона Российской Федерации от </a:t>
            </a:r>
            <a:r>
              <a:rPr lang="ru-RU" b="1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19.04.1991 N 1032-1 «О </a:t>
            </a:r>
            <a:r>
              <a:rPr lang="ru-RU" b="1" u="sng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занятости населения в Российской </a:t>
            </a:r>
            <a:r>
              <a:rPr lang="ru-RU" b="1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Федерации»:</a:t>
            </a:r>
          </a:p>
          <a:p>
            <a:endParaRPr lang="ru-RU" sz="1000" b="1" dirty="0" smtClean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500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Пункт 2</a:t>
            </a:r>
            <a:endParaRPr lang="ru-RU" sz="1500" u="sng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При принятии решения о ликвидации организации либо прекращении деятельности индивидуальным предпринимателем, сокращении численности или штата работников организации, индивидуального предпринимателя и возможном расторжении трудовых договоров работодатель-организация не позднее чем за два месяца, а работодатель - индивидуальный предприниматель не позднее чем за две недели до начала проведения соответствующих мероприятий обязаны в письменной форме сообщить 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этом в органы службы занятости, указав должность, профессию, специальность 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квалификационные требования к ним, условия оплаты труда каждого конкретного работника, а в случае, если решение о сокращении численности или штата работников организации может привести к массовому увольнению работников, - не позднее чем 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три месяца до начала проведения соответствующих мероприятий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endParaRPr lang="ru-RU" sz="80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 введении режима неполного рабочего дня (смены) и (или) неполной рабочей недели, а также при приостановке производства работодатель обязан в письменной форме сообщить об этом в органы службы занятости в течение трех рабочих дней после принятия решения о проведении соответствующих мероприятий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endParaRPr lang="ru-RU" sz="1500" dirty="0" smtClean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500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Пункт 3</a:t>
            </a:r>
            <a:endParaRPr lang="ru-RU" sz="1500" u="sng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Работодатели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обязаны ежемесячно представлять органам службы занятости:</a:t>
            </a:r>
          </a:p>
          <a:p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сведения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 применении в отношении данного работодателя процедур </a:t>
            </a: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500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 </a:t>
            </a:r>
            <a:r>
              <a:rPr lang="ru-RU" sz="1500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несостоятельности (банкротстве)… </a:t>
            </a:r>
          </a:p>
          <a:p>
            <a:endParaRPr lang="ru-RU" sz="1500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487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7309" y="6485026"/>
            <a:ext cx="2133600" cy="365125"/>
          </a:xfrm>
        </p:spPr>
        <p:txBody>
          <a:bodyPr/>
          <a:lstStyle/>
          <a:p>
            <a:pPr>
              <a:defRPr/>
            </a:pPr>
            <a:fld id="{B2354AFF-D2D3-40B2-B98D-8E015D71D33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226853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908175" y="82550"/>
            <a:ext cx="7127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Единая цифровая платформа в сфере занятости 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</a:b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и </a:t>
            </a: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трудовых отношений «Работа в России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»</a:t>
            </a:r>
            <a:endParaRPr lang="ru-RU" altLang="ru-RU" sz="1600" b="1" dirty="0">
              <a:solidFill>
                <a:srgbClr val="003399"/>
              </a:solidFill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052736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Посредством Единой цифровой платформы сведения представляют:</a:t>
            </a:r>
          </a:p>
          <a:p>
            <a:endParaRPr lang="ru-RU" sz="1000" b="1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работодатели,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 которых среднесписочная численность работников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превышает 25 человек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органы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государственной власти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РФ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органы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государственной власти субъектов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РФ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органы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местного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самоуправления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государственные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муниципальные учреждения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государственные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муниципальные унитарные предприятия</a:t>
            </a:r>
          </a:p>
          <a:p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• юридические лица,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уставном капитале которых имеется доля участия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РФ,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субъекта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РФ </a:t>
            </a:r>
            <a:r>
              <a:rPr lang="ru-RU" dirty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или муниципального </a:t>
            </a:r>
            <a:r>
              <a:rPr lang="ru-RU" dirty="0" smtClean="0">
                <a:solidFill>
                  <a:srgbClr val="FF33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образования</a:t>
            </a:r>
            <a:endParaRPr lang="ru-RU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589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7309" y="6528158"/>
            <a:ext cx="2133600" cy="365125"/>
          </a:xfrm>
        </p:spPr>
        <p:txBody>
          <a:bodyPr/>
          <a:lstStyle/>
          <a:p>
            <a:pPr>
              <a:defRPr/>
            </a:pPr>
            <a:fld id="{B2354AFF-D2D3-40B2-B98D-8E015D71D33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2268538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908175" y="82550"/>
            <a:ext cx="7127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Единая цифровая платформа в сфере занятости 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/>
            </a:r>
            <a:b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</a:b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и </a:t>
            </a:r>
            <a:r>
              <a:rPr lang="ru-RU" altLang="ru-RU" sz="1600" b="1" dirty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трудовых отношений «Работа в России</a:t>
            </a:r>
            <a:r>
              <a:rPr lang="ru-RU" altLang="ru-RU" sz="1600" b="1" dirty="0" smtClean="0">
                <a:solidFill>
                  <a:srgbClr val="003399"/>
                </a:solidFill>
                <a:latin typeface="Verdana" pitchFamily="34" charset="0"/>
                <a:ea typeface="Verdana" pitchFamily="34" charset="0"/>
              </a:rPr>
              <a:t>»</a:t>
            </a:r>
            <a:endParaRPr lang="ru-RU" altLang="ru-RU" sz="1600" b="1" dirty="0">
              <a:solidFill>
                <a:srgbClr val="003399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4" name="Рисунок 13"/>
          <p:cNvPicPr/>
          <p:nvPr/>
        </p:nvPicPr>
        <p:blipFill>
          <a:blip r:embed="rId4"/>
          <a:stretch>
            <a:fillRect/>
          </a:stretch>
        </p:blipFill>
        <p:spPr>
          <a:xfrm>
            <a:off x="683568" y="908050"/>
            <a:ext cx="7920880" cy="381709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079699"/>
              </p:ext>
            </p:extLst>
          </p:nvPr>
        </p:nvGraphicFramePr>
        <p:xfrm>
          <a:off x="323528" y="4581128"/>
          <a:ext cx="8568951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2592288"/>
                <a:gridCol w="1584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Показатели, человек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Данные </a:t>
                      </a:r>
                      <a:b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ru-RU" sz="14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Аналитической</a:t>
                      </a:r>
                      <a:r>
                        <a:rPr lang="ru-RU" sz="1400" baseline="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панели</a:t>
                      </a:r>
                      <a:endParaRPr lang="ru-RU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Данные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ЦЗН</a:t>
                      </a:r>
                      <a:endParaRPr lang="ru-RU" sz="14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Численность работников, </a:t>
                      </a:r>
                      <a:b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находящихся на удаленной работе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7 884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7 601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Численность граждан, работающих </a:t>
                      </a:r>
                      <a:b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в режиме неполной занятости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1 374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252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Численность работников, </a:t>
                      </a:r>
                      <a:b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находящихся под риском увольнения 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1 208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1 440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923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Содержимое 2"/>
          <p:cNvSpPr>
            <a:spLocks noGrp="1"/>
          </p:cNvSpPr>
          <p:nvPr>
            <p:ph sz="quarter" idx="1"/>
          </p:nvPr>
        </p:nvSpPr>
        <p:spPr>
          <a:xfrm>
            <a:off x="33770" y="1392552"/>
            <a:ext cx="9093704" cy="3981136"/>
          </a:xfrm>
        </p:spPr>
        <p:txBody>
          <a:bodyPr>
            <a:noAutofit/>
          </a:bodyPr>
          <a:lstStyle/>
          <a:p>
            <a:pPr marL="273050" indent="-273050" algn="ctr">
              <a:buNone/>
            </a:pP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Предоставление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сведений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о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высвобождении работников,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введении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режимов неполной  занятости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,</a:t>
            </a:r>
          </a:p>
          <a:p>
            <a:pPr marL="273050" indent="-273050" algn="ctr">
              <a:buNone/>
            </a:pP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удаленной (дистанционной) работе,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несостоятельности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(банкротстве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)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на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Единой  цифровой  платформе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/>
            </a:r>
            <a:b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</a:b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сфере занятости и трудовых отношений «Работа </a:t>
            </a:r>
            <a:r>
              <a:rPr lang="ru-RU" altLang="ru-RU" sz="2800" b="1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в </a:t>
            </a:r>
            <a:r>
              <a:rPr lang="ru-RU" altLang="ru-RU" sz="2800" b="1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России» </a:t>
            </a: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4394200" y="5373688"/>
            <a:ext cx="41713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dirty="0" err="1" smtClean="0">
                <a:solidFill>
                  <a:srgbClr val="003399"/>
                </a:solidFill>
                <a:latin typeface="Verdana" pitchFamily="34" charset="0"/>
              </a:rPr>
              <a:t>Былкова</a:t>
            </a:r>
            <a:r>
              <a:rPr lang="ru-RU" altLang="ru-RU" sz="2000" dirty="0" smtClean="0">
                <a:solidFill>
                  <a:srgbClr val="003399"/>
                </a:solidFill>
                <a:latin typeface="Verdana" pitchFamily="34" charset="0"/>
              </a:rPr>
              <a:t> Татьяна Феликсовна</a:t>
            </a:r>
            <a:endParaRPr lang="ru-RU" altLang="ru-RU" sz="2000" dirty="0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3203848" y="5751513"/>
            <a:ext cx="59401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600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начальник отдела </a:t>
            </a:r>
            <a:r>
              <a:rPr lang="ru-RU" altLang="ru-RU" sz="1600" dirty="0" smtClean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программ занятости и рынка труда </a:t>
            </a:r>
            <a:r>
              <a:rPr lang="ru-RU" altLang="ru-RU" sz="1600" dirty="0">
                <a:solidFill>
                  <a:srgbClr val="FF3300"/>
                </a:solidFill>
                <a:latin typeface="Verdana" pitchFamily="34" charset="0"/>
                <a:ea typeface="Verdana" pitchFamily="34" charset="0"/>
                <a:cs typeface="Calibri" pitchFamily="34" charset="0"/>
              </a:rPr>
              <a:t>агентства труда и занятости населения Красноярского края</a:t>
            </a:r>
          </a:p>
        </p:txBody>
      </p:sp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463"/>
            <a:ext cx="300037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35" y="5229200"/>
            <a:ext cx="1512168" cy="14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69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176</Words>
  <Application>Microsoft Office PowerPoint</Application>
  <PresentationFormat>Экран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Алёна И. Ковалёва</dc:creator>
  <cp:lastModifiedBy>Д.В.Турчанов</cp:lastModifiedBy>
  <cp:revision>32</cp:revision>
  <cp:lastPrinted>2022-03-02T09:44:02Z</cp:lastPrinted>
  <dcterms:created xsi:type="dcterms:W3CDTF">2021-12-09T05:06:03Z</dcterms:created>
  <dcterms:modified xsi:type="dcterms:W3CDTF">2022-03-02T10:39:33Z</dcterms:modified>
</cp:coreProperties>
</file>