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9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241"/>
    <a:srgbClr val="C8EA9A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90" y="-9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D2B1-B330-4B2A-AB94-331DBBAD2B4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0E5-6CDB-49AE-A7E9-09DE7E2AC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94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D2B1-B330-4B2A-AB94-331DBBAD2B4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0E5-6CDB-49AE-A7E9-09DE7E2AC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0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D2B1-B330-4B2A-AB94-331DBBAD2B4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0E5-6CDB-49AE-A7E9-09DE7E2AC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46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D2B1-B330-4B2A-AB94-331DBBAD2B4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0E5-6CDB-49AE-A7E9-09DE7E2AC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0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D2B1-B330-4B2A-AB94-331DBBAD2B4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0E5-6CDB-49AE-A7E9-09DE7E2AC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6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D2B1-B330-4B2A-AB94-331DBBAD2B4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0E5-6CDB-49AE-A7E9-09DE7E2AC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66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D2B1-B330-4B2A-AB94-331DBBAD2B4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0E5-6CDB-49AE-A7E9-09DE7E2AC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60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D2B1-B330-4B2A-AB94-331DBBAD2B4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0E5-6CDB-49AE-A7E9-09DE7E2AC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23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D2B1-B330-4B2A-AB94-331DBBAD2B4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0E5-6CDB-49AE-A7E9-09DE7E2AC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6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D2B1-B330-4B2A-AB94-331DBBAD2B4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0E5-6CDB-49AE-A7E9-09DE7E2AC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2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D2B1-B330-4B2A-AB94-331DBBAD2B4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0E5-6CDB-49AE-A7E9-09DE7E2AC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27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DD2B1-B330-4B2A-AB94-331DBBAD2B48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F50E5-6CDB-49AE-A7E9-09DE7E2AC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09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990" y="47048"/>
            <a:ext cx="195482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039"/>
          <a:stretch>
            <a:fillRect/>
          </a:stretch>
        </p:blipFill>
        <p:spPr bwMode="auto">
          <a:xfrm>
            <a:off x="1" y="55166"/>
            <a:ext cx="68836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53417"/>
              </p:ext>
            </p:extLst>
          </p:nvPr>
        </p:nvGraphicFramePr>
        <p:xfrm>
          <a:off x="3" y="597004"/>
          <a:ext cx="12191995" cy="1762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6312">
                  <a:extLst>
                    <a:ext uri="{9D8B030D-6E8A-4147-A177-3AD203B41FA5}">
                      <a16:colId xmlns:a16="http://schemas.microsoft.com/office/drawing/2014/main" xmlns="" val="4264105297"/>
                    </a:ext>
                  </a:extLst>
                </a:gridCol>
                <a:gridCol w="1038472">
                  <a:extLst>
                    <a:ext uri="{9D8B030D-6E8A-4147-A177-3AD203B41FA5}">
                      <a16:colId xmlns:a16="http://schemas.microsoft.com/office/drawing/2014/main" xmlns="" val="266723844"/>
                    </a:ext>
                  </a:extLst>
                </a:gridCol>
                <a:gridCol w="1154936">
                  <a:extLst>
                    <a:ext uri="{9D8B030D-6E8A-4147-A177-3AD203B41FA5}">
                      <a16:colId xmlns:a16="http://schemas.microsoft.com/office/drawing/2014/main" xmlns="" val="214497639"/>
                    </a:ext>
                  </a:extLst>
                </a:gridCol>
                <a:gridCol w="2377812">
                  <a:extLst>
                    <a:ext uri="{9D8B030D-6E8A-4147-A177-3AD203B41FA5}">
                      <a16:colId xmlns:a16="http://schemas.microsoft.com/office/drawing/2014/main" xmlns="" val="2897040444"/>
                    </a:ext>
                  </a:extLst>
                </a:gridCol>
                <a:gridCol w="2375036">
                  <a:extLst>
                    <a:ext uri="{9D8B030D-6E8A-4147-A177-3AD203B41FA5}">
                      <a16:colId xmlns:a16="http://schemas.microsoft.com/office/drawing/2014/main" xmlns="" val="1058144568"/>
                    </a:ext>
                  </a:extLst>
                </a:gridCol>
                <a:gridCol w="2089427">
                  <a:extLst>
                    <a:ext uri="{9D8B030D-6E8A-4147-A177-3AD203B41FA5}">
                      <a16:colId xmlns:a16="http://schemas.microsoft.com/office/drawing/2014/main" xmlns="" val="1453582604"/>
                    </a:ext>
                  </a:extLst>
                </a:gridCol>
              </a:tblGrid>
              <a:tr h="198141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Программа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AA74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Срок кредита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AA74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Сумма кредита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AA74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Категории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клиентов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6AA7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7846018"/>
                  </a:ext>
                </a:extLst>
              </a:tr>
              <a:tr h="198141">
                <a:tc vMerge="1">
                  <a:txBody>
                    <a:bodyPr/>
                    <a:lstStyle/>
                    <a:p>
                      <a:endParaRPr lang="ru-RU" sz="1000" b="1" dirty="0"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Участник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зарплатного проекта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4902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Работники бюджетных организаций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4902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Иные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физические лица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4902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7738296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endParaRPr lang="ru-RU" sz="1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4283031"/>
                  </a:ext>
                </a:extLst>
              </a:tr>
              <a:tr h="211351">
                <a:tc gridSpan="6"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Cambria" panose="02040503050406030204" pitchFamily="18" charset="0"/>
                        </a:rPr>
                        <a:t>АКЦИИ</a:t>
                      </a:r>
                      <a:endParaRPr lang="ru-RU" sz="10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0095247"/>
                  </a:ext>
                </a:extLst>
              </a:tr>
              <a:tr h="2113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АКЦИЯ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«Кредит Юбилейный»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Рефинансирование (до 01.10.2020)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до 5 лет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до 3 млн. руб.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5,9 %</a:t>
                      </a:r>
                    </a:p>
                  </a:txBody>
                  <a:tcPr marL="4007" marR="4007" marT="4006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6,9 %</a:t>
                      </a:r>
                    </a:p>
                  </a:txBody>
                  <a:tcPr marL="4007" marR="4007" marT="4006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anose="02040503050406030204" pitchFamily="18" charset="0"/>
                        </a:rPr>
                        <a:t>7,5 %</a:t>
                      </a:r>
                      <a:endParaRPr lang="ru-RU" sz="10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9478532"/>
                  </a:ext>
                </a:extLst>
              </a:tr>
              <a:tr h="198141">
                <a:tc v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до 7 лет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Cambria" panose="02040503050406030204" pitchFamily="18" charset="0"/>
                        </a:rPr>
                        <a:t>-</a:t>
                      </a:r>
                      <a:endParaRPr lang="ru-RU" sz="9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8667655"/>
                  </a:ext>
                </a:extLst>
              </a:tr>
              <a:tr h="2113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АКЦИЯ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«Кредит Юбилейный»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Потребительский без обеспечений (</a:t>
                      </a:r>
                      <a:r>
                        <a:rPr kumimoji="0" lang="ru-RU" sz="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до 01.10.2020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до 5 лет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до 3 млн. руб.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от 5,9 %</a:t>
                      </a:r>
                    </a:p>
                  </a:txBody>
                  <a:tcPr marL="48972" marR="48972" marT="0" marB="0" anchor="ctr" horzOverflow="overflow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</a:rPr>
                        <a:t>от 6,9 %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Cambria" panose="02040503050406030204" pitchFamily="18" charset="0"/>
                        </a:rPr>
                        <a:t>от 7,5 %</a:t>
                      </a:r>
                      <a:endParaRPr lang="ru-RU" sz="10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8402536"/>
                  </a:ext>
                </a:extLst>
              </a:tr>
              <a:tr h="198141">
                <a:tc v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до 7 лет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до 5 млн. руб.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Cambria" panose="02040503050406030204" pitchFamily="18" charset="0"/>
                        </a:rPr>
                        <a:t>-</a:t>
                      </a:r>
                      <a:endParaRPr lang="ru-RU" sz="900" b="1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023369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85165"/>
              </p:ext>
            </p:extLst>
          </p:nvPr>
        </p:nvGraphicFramePr>
        <p:xfrm>
          <a:off x="2" y="4053915"/>
          <a:ext cx="12178813" cy="1305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0829">
                  <a:extLst>
                    <a:ext uri="{9D8B030D-6E8A-4147-A177-3AD203B41FA5}">
                      <a16:colId xmlns:a16="http://schemas.microsoft.com/office/drawing/2014/main" xmlns="" val="1883144669"/>
                    </a:ext>
                  </a:extLst>
                </a:gridCol>
                <a:gridCol w="1535335">
                  <a:extLst>
                    <a:ext uri="{9D8B030D-6E8A-4147-A177-3AD203B41FA5}">
                      <a16:colId xmlns:a16="http://schemas.microsoft.com/office/drawing/2014/main" xmlns="" val="2654008662"/>
                    </a:ext>
                  </a:extLst>
                </a:gridCol>
                <a:gridCol w="1535335">
                  <a:extLst>
                    <a:ext uri="{9D8B030D-6E8A-4147-A177-3AD203B41FA5}">
                      <a16:colId xmlns:a16="http://schemas.microsoft.com/office/drawing/2014/main" xmlns="" val="3953224525"/>
                    </a:ext>
                  </a:extLst>
                </a:gridCol>
                <a:gridCol w="1534787">
                  <a:extLst>
                    <a:ext uri="{9D8B030D-6E8A-4147-A177-3AD203B41FA5}">
                      <a16:colId xmlns:a16="http://schemas.microsoft.com/office/drawing/2014/main" xmlns="" val="814822602"/>
                    </a:ext>
                  </a:extLst>
                </a:gridCol>
                <a:gridCol w="1534787">
                  <a:extLst>
                    <a:ext uri="{9D8B030D-6E8A-4147-A177-3AD203B41FA5}">
                      <a16:colId xmlns:a16="http://schemas.microsoft.com/office/drawing/2014/main" xmlns="" val="2333922989"/>
                    </a:ext>
                  </a:extLst>
                </a:gridCol>
                <a:gridCol w="1542953">
                  <a:extLst>
                    <a:ext uri="{9D8B030D-6E8A-4147-A177-3AD203B41FA5}">
                      <a16:colId xmlns:a16="http://schemas.microsoft.com/office/drawing/2014/main" xmlns="" val="992121231"/>
                    </a:ext>
                  </a:extLst>
                </a:gridCol>
                <a:gridCol w="1534787">
                  <a:extLst>
                    <a:ext uri="{9D8B030D-6E8A-4147-A177-3AD203B41FA5}">
                      <a16:colId xmlns:a16="http://schemas.microsoft.com/office/drawing/2014/main" xmlns="" val="2608788877"/>
                    </a:ext>
                  </a:extLst>
                </a:gridCol>
              </a:tblGrid>
              <a:tr h="216000">
                <a:tc gridSpan="7"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Cambria" panose="02040503050406030204" pitchFamily="18" charset="0"/>
                        </a:rPr>
                        <a:t>КРЕДИТОВАНИЕ ДЛЯ ЛИЦ ПЕНСИОННОГО ВОЗРАСТА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361304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endParaRPr lang="ru-RU" sz="1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06" marR="4006" marT="400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945881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Сумма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и срок кредита</a:t>
                      </a:r>
                      <a:endParaRPr lang="ru-RU" sz="900" b="1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A74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до 300 ты. руб.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от 300 до 700 тыс.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руб.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от 700 тыс. руб.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199445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sz="90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до 60 мес.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от 60 до 84 мес.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от 12 до 60 мес.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от 60 до 84 мес.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от 12 до 60 мес.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от 60 до 84 мес.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0986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Клиенты,</a:t>
                      </a:r>
                      <a:r>
                        <a:rPr lang="ru-RU" sz="900" baseline="0" dirty="0" smtClean="0">
                          <a:latin typeface="Cambria" panose="02040503050406030204" pitchFamily="18" charset="0"/>
                        </a:rPr>
                        <a:t> перечисляющие пенсию на счет  Банка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8,5 %</a:t>
                      </a:r>
                      <a:endParaRPr lang="ru-RU" sz="10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7,5 %</a:t>
                      </a: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006" marR="4006" marT="40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6,5 %</a:t>
                      </a:r>
                    </a:p>
                  </a:txBody>
                  <a:tcPr marL="4007" marR="4007" marT="4006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9681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Прочие</a:t>
                      </a:r>
                      <a:r>
                        <a:rPr lang="ru-RU" sz="900" baseline="0" dirty="0" smtClean="0">
                          <a:latin typeface="Cambria" panose="02040503050406030204" pitchFamily="18" charset="0"/>
                        </a:rPr>
                        <a:t> клиенты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9,5 %</a:t>
                      </a:r>
                      <a:endParaRPr lang="ru-RU" sz="10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8,5 %</a:t>
                      </a: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006" marR="4006" marT="40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7,5 %</a:t>
                      </a:r>
                    </a:p>
                  </a:txBody>
                  <a:tcPr marL="4007" marR="4007" marT="4006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68750309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356870"/>
              </p:ext>
            </p:extLst>
          </p:nvPr>
        </p:nvGraphicFramePr>
        <p:xfrm>
          <a:off x="1" y="5404640"/>
          <a:ext cx="12192001" cy="1153160"/>
        </p:xfrm>
        <a:graphic>
          <a:graphicData uri="http://schemas.openxmlformats.org/drawingml/2006/table">
            <a:tbl>
              <a:tblPr firstRow="1" bandRow="1"/>
              <a:tblGrid>
                <a:gridCol w="849483">
                  <a:extLst>
                    <a:ext uri="{9D8B030D-6E8A-4147-A177-3AD203B41FA5}">
                      <a16:colId xmlns:a16="http://schemas.microsoft.com/office/drawing/2014/main" xmlns="" val="1883144669"/>
                    </a:ext>
                  </a:extLst>
                </a:gridCol>
                <a:gridCol w="1492581">
                  <a:extLst>
                    <a:ext uri="{9D8B030D-6E8A-4147-A177-3AD203B41FA5}">
                      <a16:colId xmlns:a16="http://schemas.microsoft.com/office/drawing/2014/main" xmlns="" val="2840754774"/>
                    </a:ext>
                  </a:extLst>
                </a:gridCol>
                <a:gridCol w="2308877">
                  <a:extLst>
                    <a:ext uri="{9D8B030D-6E8A-4147-A177-3AD203B41FA5}">
                      <a16:colId xmlns:a16="http://schemas.microsoft.com/office/drawing/2014/main" xmlns="" val="2078571576"/>
                    </a:ext>
                  </a:extLst>
                </a:gridCol>
                <a:gridCol w="5347651">
                  <a:extLst>
                    <a:ext uri="{9D8B030D-6E8A-4147-A177-3AD203B41FA5}">
                      <a16:colId xmlns:a16="http://schemas.microsoft.com/office/drawing/2014/main" xmlns="" val="814822602"/>
                    </a:ext>
                  </a:extLst>
                </a:gridCol>
                <a:gridCol w="2193409">
                  <a:extLst>
                    <a:ext uri="{9D8B030D-6E8A-4147-A177-3AD203B41FA5}">
                      <a16:colId xmlns:a16="http://schemas.microsoft.com/office/drawing/2014/main" xmlns="" val="992121231"/>
                    </a:ext>
                  </a:extLst>
                </a:gridCol>
              </a:tblGrid>
              <a:tr h="216000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000" b="1" dirty="0" smtClean="0">
                          <a:latin typeface="Cambria" panose="02040503050406030204" pitchFamily="18" charset="0"/>
                        </a:rPr>
                        <a:t>КРЕДИТ С ГОС. ПОДДЕРЖКОЙ ДЛЯ ЖИТЕЛЕЙ СЕЛА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361304"/>
                  </a:ext>
                </a:extLst>
              </a:tr>
              <a:tr h="0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b="1" dirty="0"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827148"/>
                  </a:ext>
                </a:extLst>
              </a:tr>
              <a:tr h="21600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Срок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кредита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A744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Сумма кредита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A744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Возможные % ставки</a:t>
                      </a:r>
                      <a:endParaRPr lang="ru-RU" sz="900" b="1" i="0" u="none" strike="noStrike" kern="1200" baseline="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A74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06" marR="4006" marT="4006" marB="0" anchor="ctr"/>
                </a:tc>
                <a:extLst>
                  <a:ext uri="{0D108BD9-81ED-4DB2-BD59-A6C34878D82A}">
                    <a16:rowId xmlns:a16="http://schemas.microsoft.com/office/drawing/2014/main" xmlns="" val="1172081182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ru-RU" sz="90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Льготная</a:t>
                      </a:r>
                      <a:endParaRPr lang="ru-RU" sz="9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Базовая</a:t>
                      </a:r>
                      <a:endParaRPr lang="ru-RU" sz="9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Стандартная</a:t>
                      </a:r>
                    </a:p>
                  </a:txBody>
                  <a:tcPr marL="4007" marR="4007" marT="4006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3871865"/>
                  </a:ext>
                </a:extLst>
              </a:tr>
              <a:tr h="21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до</a:t>
                      </a:r>
                      <a:r>
                        <a:rPr lang="ru-RU" sz="900" baseline="0" dirty="0" smtClean="0">
                          <a:latin typeface="Cambria" panose="02040503050406030204" pitchFamily="18" charset="0"/>
                        </a:rPr>
                        <a:t> 5 лет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до 300 тыс. руб.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3 %</a:t>
                      </a:r>
                      <a:endParaRPr lang="ru-RU" sz="10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Льготная процентная ставка, увеличенная на ключевую ставку Центрального банка Российской Федерации,  действующую на дату изменения льготной ставки на базовую </a:t>
                      </a:r>
                      <a:endParaRPr kumimoji="0" lang="ru-RU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15,5 %</a:t>
                      </a:r>
                    </a:p>
                  </a:txBody>
                  <a:tcPr marL="4007" marR="4007" marT="4006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681519"/>
                  </a:ext>
                </a:extLst>
              </a:tr>
            </a:tbl>
          </a:graphicData>
        </a:graphic>
      </p:graphicFrame>
      <p:sp>
        <p:nvSpPr>
          <p:cNvPr id="9" name="Text Placeholder 12"/>
          <p:cNvSpPr txBox="1">
            <a:spLocks/>
          </p:cNvSpPr>
          <p:nvPr/>
        </p:nvSpPr>
        <p:spPr bwMode="auto">
          <a:xfrm>
            <a:off x="91440" y="-34504"/>
            <a:ext cx="8980889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1" rIns="91420" bIns="45711" anchor="ctr"/>
          <a:lstStyle>
            <a:lvl1pPr>
              <a:spcBef>
                <a:spcPct val="20000"/>
              </a:spcBef>
              <a:buSzPct val="100000"/>
              <a:buBlip>
                <a:blip r:embed="rId4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58775" indent="-177800">
              <a:spcBef>
                <a:spcPct val="20000"/>
              </a:spcBef>
              <a:buClr>
                <a:srgbClr val="266234"/>
              </a:buClr>
              <a:buSzPct val="14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4988" indent="-155575">
              <a:spcBef>
                <a:spcPct val="20000"/>
              </a:spcBef>
              <a:buClr>
                <a:srgbClr val="266234"/>
              </a:buClr>
              <a:buSzPct val="120000"/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4375" indent="-173038">
              <a:spcBef>
                <a:spcPct val="20000"/>
              </a:spcBef>
              <a:buClr>
                <a:srgbClr val="266234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895350" indent="-174625">
              <a:spcBef>
                <a:spcPct val="20000"/>
              </a:spcBef>
              <a:buClr>
                <a:srgbClr val="266234"/>
              </a:buClr>
              <a:buSzPct val="5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352550" indent="-1746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6234"/>
              </a:buClr>
              <a:buSzPct val="5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809750" indent="-1746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6234"/>
              </a:buClr>
              <a:buSzPct val="5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266950" indent="-1746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6234"/>
              </a:buClr>
              <a:buSzPct val="5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724150" indent="-1746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6234"/>
              </a:buClr>
              <a:buSzPct val="50000"/>
              <a:buFont typeface="Wingdings" panose="05000000000000000000" pitchFamily="2" charset="2"/>
              <a:buChar char="u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ru-RU" altLang="ru-RU" sz="1800" b="1" dirty="0">
                <a:solidFill>
                  <a:srgbClr val="595959"/>
                </a:solidFill>
                <a:latin typeface="Cambria" pitchFamily="18" charset="0"/>
                <a:cs typeface="+mn-cs"/>
              </a:rPr>
              <a:t>Ставки по </a:t>
            </a:r>
            <a:r>
              <a:rPr lang="ru-RU" altLang="ru-RU" sz="1800" b="1" dirty="0" smtClean="0">
                <a:solidFill>
                  <a:srgbClr val="595959"/>
                </a:solidFill>
                <a:latin typeface="Cambria" pitchFamily="18" charset="0"/>
                <a:cs typeface="+mn-cs"/>
              </a:rPr>
              <a:t>потребительскому кредитованию</a:t>
            </a:r>
            <a:endParaRPr lang="en-US" altLang="ru-RU" sz="1800" b="1" dirty="0">
              <a:solidFill>
                <a:srgbClr val="595959"/>
              </a:solidFill>
              <a:latin typeface="Cambria" pitchFamily="18" charset="0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740946"/>
              </p:ext>
            </p:extLst>
          </p:nvPr>
        </p:nvGraphicFramePr>
        <p:xfrm>
          <a:off x="2" y="2459349"/>
          <a:ext cx="12179889" cy="154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8056">
                  <a:extLst>
                    <a:ext uri="{9D8B030D-6E8A-4147-A177-3AD203B41FA5}">
                      <a16:colId xmlns:a16="http://schemas.microsoft.com/office/drawing/2014/main" xmlns="" val="1883144669"/>
                    </a:ext>
                  </a:extLst>
                </a:gridCol>
                <a:gridCol w="980902">
                  <a:extLst>
                    <a:ext uri="{9D8B030D-6E8A-4147-A177-3AD203B41FA5}">
                      <a16:colId xmlns:a16="http://schemas.microsoft.com/office/drawing/2014/main" xmlns="" val="2078922429"/>
                    </a:ext>
                  </a:extLst>
                </a:gridCol>
                <a:gridCol w="1022465">
                  <a:extLst>
                    <a:ext uri="{9D8B030D-6E8A-4147-A177-3AD203B41FA5}">
                      <a16:colId xmlns:a16="http://schemas.microsoft.com/office/drawing/2014/main" xmlns="" val="4251866222"/>
                    </a:ext>
                  </a:extLst>
                </a:gridCol>
                <a:gridCol w="1205346">
                  <a:extLst>
                    <a:ext uri="{9D8B030D-6E8A-4147-A177-3AD203B41FA5}">
                      <a16:colId xmlns:a16="http://schemas.microsoft.com/office/drawing/2014/main" xmlns="" val="2654008662"/>
                    </a:ext>
                  </a:extLst>
                </a:gridCol>
                <a:gridCol w="1213731">
                  <a:extLst>
                    <a:ext uri="{9D8B030D-6E8A-4147-A177-3AD203B41FA5}">
                      <a16:colId xmlns:a16="http://schemas.microsoft.com/office/drawing/2014/main" xmlns="" val="3953224525"/>
                    </a:ext>
                  </a:extLst>
                </a:gridCol>
                <a:gridCol w="1377221">
                  <a:extLst>
                    <a:ext uri="{9D8B030D-6E8A-4147-A177-3AD203B41FA5}">
                      <a16:colId xmlns:a16="http://schemas.microsoft.com/office/drawing/2014/main" xmlns="" val="814822602"/>
                    </a:ext>
                  </a:extLst>
                </a:gridCol>
                <a:gridCol w="1377221">
                  <a:extLst>
                    <a:ext uri="{9D8B030D-6E8A-4147-A177-3AD203B41FA5}">
                      <a16:colId xmlns:a16="http://schemas.microsoft.com/office/drawing/2014/main" xmlns="" val="2333922989"/>
                    </a:ext>
                  </a:extLst>
                </a:gridCol>
                <a:gridCol w="1497726">
                  <a:extLst>
                    <a:ext uri="{9D8B030D-6E8A-4147-A177-3AD203B41FA5}">
                      <a16:colId xmlns:a16="http://schemas.microsoft.com/office/drawing/2014/main" xmlns="" val="992121231"/>
                    </a:ext>
                  </a:extLst>
                </a:gridCol>
                <a:gridCol w="1377221">
                  <a:extLst>
                    <a:ext uri="{9D8B030D-6E8A-4147-A177-3AD203B41FA5}">
                      <a16:colId xmlns:a16="http://schemas.microsoft.com/office/drawing/2014/main" xmlns="" val="2608788877"/>
                    </a:ext>
                  </a:extLst>
                </a:gridCol>
              </a:tblGrid>
              <a:tr h="216000">
                <a:tc gridSpan="9"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Cambria" panose="02040503050406030204" pitchFamily="18" charset="0"/>
                        </a:rPr>
                        <a:t>ПОТРЕБИТЕЛЬСКИЙ БЕЗ ОБЕСПЕЧЕНИЯ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9361304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endParaRPr lang="ru-RU" sz="1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06" marR="4006" marT="400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945881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Сумма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и срок кредита</a:t>
                      </a:r>
                      <a:endParaRPr lang="ru-RU" sz="900" b="1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A74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Сумма кредита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A74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до 300 ты. руб.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от 300 до 1 млн.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руб.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от 1 млн. руб.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199445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sz="90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&gt;=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12 мес.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3-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60 мес.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6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1-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84 мес.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13-60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мес.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61-84 мес.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13-60 мес.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61-84 мес.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0986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Участники зарплатного проекта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до 5 млн. руб.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8,4 %</a:t>
                      </a:r>
                      <a:endParaRPr lang="ru-RU" sz="10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9,4 %</a:t>
                      </a: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10,4 %</a:t>
                      </a: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8,4 %</a:t>
                      </a:r>
                      <a:endParaRPr lang="ru-RU" sz="10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9,4 %</a:t>
                      </a: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7,4 %</a:t>
                      </a:r>
                    </a:p>
                  </a:txBody>
                  <a:tcPr marL="4007" marR="4007" marT="4006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8,4 %</a:t>
                      </a:r>
                      <a:endParaRPr lang="ru-RU" sz="10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07" marR="4007" marT="4006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681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Работники бюджетных организаций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до 3 млн. руб.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8,9 %</a:t>
                      </a:r>
                      <a:endParaRPr lang="ru-RU" sz="10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9,9 %</a:t>
                      </a: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10,9%</a:t>
                      </a: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8,9 %</a:t>
                      </a:r>
                      <a:endParaRPr lang="ru-RU" sz="10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9,9 %</a:t>
                      </a: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7,9 %</a:t>
                      </a:r>
                    </a:p>
                  </a:txBody>
                  <a:tcPr marL="4007" marR="4007" marT="4006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8,9 %</a:t>
                      </a:r>
                      <a:endParaRPr lang="ru-RU" sz="10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007" marR="4007" marT="4006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8750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Иные</a:t>
                      </a:r>
                      <a:r>
                        <a:rPr lang="ru-RU" sz="900" baseline="0" dirty="0" smtClean="0">
                          <a:latin typeface="Cambria" panose="02040503050406030204" pitchFamily="18" charset="0"/>
                        </a:rPr>
                        <a:t> физические лица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Cambria" panose="02040503050406030204" pitchFamily="18" charset="0"/>
                        </a:rPr>
                        <a:t>до 3 млн. руб.</a:t>
                      </a:r>
                      <a:endParaRPr lang="ru-RU" sz="900" dirty="0"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9,4 %</a:t>
                      </a:r>
                      <a:endParaRPr lang="ru-RU" sz="10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10,4 %</a:t>
                      </a: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ru-RU" sz="10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9,4 %</a:t>
                      </a: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от 8,4 %</a:t>
                      </a: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ru-RU" sz="1000" b="1" i="0" u="none" strike="noStrike" kern="1200" baseline="0" noProof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0561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7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8964CC9E0EDB34386107033A95C442E" ma:contentTypeVersion="0" ma:contentTypeDescription="Создание документа." ma:contentTypeScope="" ma:versionID="b42b9bd8b3942b3458508d2fdf67ce26">
  <xsd:schema xmlns:xsd="http://www.w3.org/2001/XMLSchema" xmlns:xs="http://www.w3.org/2001/XMLSchema" xmlns:p="http://schemas.microsoft.com/office/2006/metadata/properties" xmlns:ns2="667ea8c4-e13b-4022-ae41-c146554f18f0" targetNamespace="http://schemas.microsoft.com/office/2006/metadata/properties" ma:root="true" ma:fieldsID="089ef0accd68cf71d77274146770523a" ns2:_="">
    <xsd:import namespace="667ea8c4-e13b-4022-ae41-c146554f18f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ea8c4-e13b-4022-ae41-c146554f18f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67ea8c4-e13b-4022-ae41-c146554f18f0">DRRB-25-2816</_dlc_DocId>
    <_dlc_DocIdUrl xmlns="667ea8c4-e13b-4022-ae41-c146554f18f0">
      <Url>https://portal/departments/drrb/_layouts/15/DocIdRedir.aspx?ID=DRRB-25-2816</Url>
      <Description>DRRB-25-2816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AB4D77-17DE-4E3D-82A5-8F16CF79E2A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BB00A63-8478-4FDB-8FEF-935A3E5EAF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7ea8c4-e13b-4022-ae41-c146554f18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CC1D19-1FD7-43F7-9ACC-2E5CAE44C339}">
  <ds:schemaRefs>
    <ds:schemaRef ds:uri="http://purl.org/dc/dcmitype/"/>
    <ds:schemaRef ds:uri="http://schemas.microsoft.com/office/infopath/2007/PartnerControls"/>
    <ds:schemaRef ds:uri="667ea8c4-e13b-4022-ae41-c146554f18f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87C415B7-C80A-46B6-AB5C-001DAA0773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358</Words>
  <Application>Microsoft Office PowerPoint</Application>
  <PresentationFormat>Произвольный</PresentationFormat>
  <Paragraphs>99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Бершакова Александра Сергеевна</dc:creator>
  <cp:lastModifiedBy>Смирнова Наталья Сергеевна</cp:lastModifiedBy>
  <cp:revision>36</cp:revision>
  <cp:lastPrinted>2020-07-08T12:50:11Z</cp:lastPrinted>
  <dcterms:created xsi:type="dcterms:W3CDTF">2020-05-27T12:49:03Z</dcterms:created>
  <dcterms:modified xsi:type="dcterms:W3CDTF">2020-09-15T08:52:07Z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ce643ac2-4691-4ecb-94d6-3ae8a0299d76</vt:lpwstr>
  </property>
  <property fmtid="{D5CDD505-2E9C-101B-9397-08002B2CF9AE}" pid="3" name="ContentTypeId">
    <vt:lpwstr>0x01010088964CC9E0EDB34386107033A95C442E</vt:lpwstr>
  </property>
</Properties>
</file>