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010B0A64-66F1-435F-9978-9385DA7927F3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38A5E-0D05-4FF0-AFBC-5A1A8AB720D1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6062D-7432-460B-8C22-E5A5D8FE8C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803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9FBBAEA0-BAAC-438B-9974-CA5B39E1F5FE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731900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27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12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93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7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96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37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59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34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74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76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01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B95CE-F0F0-49EB-9E4F-1A5A2B21C242}" type="datetimeFigureOut">
              <a:rPr lang="ru-RU" smtClean="0"/>
              <a:t>15.09.2020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01533-D31D-4B74-A8BA-2C1FE8B3B6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4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Placeholder 12"/>
          <p:cNvSpPr txBox="1">
            <a:spLocks/>
          </p:cNvSpPr>
          <p:nvPr/>
        </p:nvSpPr>
        <p:spPr bwMode="auto">
          <a:xfrm>
            <a:off x="17584" y="78739"/>
            <a:ext cx="5007220" cy="52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0" tIns="45711" rIns="91420" bIns="45711" anchor="ctr"/>
          <a:lstStyle>
            <a:lvl1pPr>
              <a:spcBef>
                <a:spcPct val="20000"/>
              </a:spcBef>
              <a:buSzPct val="100000"/>
              <a:buBlip>
                <a:blip r:embed="rId3"/>
              </a:buBlip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58775" indent="-177800">
              <a:spcBef>
                <a:spcPct val="20000"/>
              </a:spcBef>
              <a:buClr>
                <a:srgbClr val="266234"/>
              </a:buClr>
              <a:buSzPct val="140000"/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34988" indent="-155575">
              <a:spcBef>
                <a:spcPct val="20000"/>
              </a:spcBef>
              <a:buClr>
                <a:srgbClr val="266234"/>
              </a:buClr>
              <a:buSzPct val="120000"/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14375" indent="-173038">
              <a:spcBef>
                <a:spcPct val="20000"/>
              </a:spcBef>
              <a:buClr>
                <a:srgbClr val="266234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895350" indent="-174625">
              <a:spcBef>
                <a:spcPct val="20000"/>
              </a:spcBef>
              <a:buClr>
                <a:srgbClr val="266234"/>
              </a:buClr>
              <a:buSzPct val="50000"/>
              <a:buFont typeface="Wingdings" panose="05000000000000000000" pitchFamily="2" charset="2"/>
              <a:buChar char="u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352550" indent="-1746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6234"/>
              </a:buClr>
              <a:buSzPct val="50000"/>
              <a:buFont typeface="Wingdings" panose="05000000000000000000" pitchFamily="2" charset="2"/>
              <a:buChar char="u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809750" indent="-1746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6234"/>
              </a:buClr>
              <a:buSzPct val="50000"/>
              <a:buFont typeface="Wingdings" panose="05000000000000000000" pitchFamily="2" charset="2"/>
              <a:buChar char="u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266950" indent="-1746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6234"/>
              </a:buClr>
              <a:buSzPct val="50000"/>
              <a:buFont typeface="Wingdings" panose="05000000000000000000" pitchFamily="2" charset="2"/>
              <a:buChar char="u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724150" indent="-1746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6234"/>
              </a:buClr>
              <a:buSzPct val="50000"/>
              <a:buFont typeface="Wingdings" panose="05000000000000000000" pitchFamily="2" charset="2"/>
              <a:buChar char="u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ru-RU" altLang="ru-RU" sz="1800" b="1" dirty="0" smtClean="0">
                <a:solidFill>
                  <a:srgbClr val="595959"/>
                </a:solidFill>
                <a:latin typeface="Cambria" pitchFamily="18" charset="0"/>
                <a:cs typeface="+mn-cs"/>
              </a:rPr>
              <a:t>Депозитные продукты</a:t>
            </a:r>
            <a:endParaRPr lang="en-US" altLang="ru-RU" sz="1800" b="1" dirty="0">
              <a:solidFill>
                <a:srgbClr val="595959"/>
              </a:solidFill>
              <a:latin typeface="Cambria" pitchFamily="18" charset="0"/>
              <a:cs typeface="+mn-cs"/>
            </a:endParaRPr>
          </a:p>
        </p:txBody>
      </p:sp>
      <p:pic>
        <p:nvPicPr>
          <p:cNvPr id="7171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039" y="180975"/>
            <a:ext cx="195482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039"/>
          <a:stretch>
            <a:fillRect/>
          </a:stretch>
        </p:blipFill>
        <p:spPr bwMode="auto">
          <a:xfrm>
            <a:off x="0" y="204789"/>
            <a:ext cx="36635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509690"/>
              </p:ext>
            </p:extLst>
          </p:nvPr>
        </p:nvGraphicFramePr>
        <p:xfrm>
          <a:off x="0" y="921734"/>
          <a:ext cx="9144000" cy="5516241"/>
        </p:xfrm>
        <a:graphic>
          <a:graphicData uri="http://schemas.openxmlformats.org/drawingml/2006/table">
            <a:tbl>
              <a:tblPr/>
              <a:tblGrid>
                <a:gridCol w="16196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98054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0965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8510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  <a:t>Название вклада </a:t>
                      </a:r>
                      <a:endParaRPr kumimoji="0" lang="ru-RU" alt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56356" marR="56356" marT="0" marB="0" anchor="ctr" horzOverflow="overflow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  <a:t>Возможность открытия через ДБО</a:t>
                      </a:r>
                      <a:endParaRPr kumimoji="0" lang="ru-RU" alt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56356" marR="56356" marT="0" marB="0" anchor="ctr" horzOverflow="overflow">
                    <a:lnL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  <a:t>Выплата процентов </a:t>
                      </a:r>
                      <a:endParaRPr kumimoji="0" lang="ru-RU" alt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56356" marR="56356" marT="0" marB="0" anchor="ctr" horzOverflow="overflow">
                    <a:lnL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  <a:t>Срок вклада (дней) </a:t>
                      </a:r>
                      <a:endParaRPr kumimoji="0" lang="ru-RU" alt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56356" marR="56356" marT="0" marB="0" anchor="ctr" horzOverflow="overflow">
                    <a:lnL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  <a:t>Валюта и минимальный размер первоначального взноса </a:t>
                      </a:r>
                      <a:endParaRPr kumimoji="0" lang="ru-RU" alt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56356" marR="56356" marT="0" marB="0" anchor="ctr" horzOverflow="overflow">
                    <a:lnL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  <a:t>Возможность пополнения вклада</a:t>
                      </a:r>
                      <a:endParaRPr kumimoji="0" lang="ru-RU" alt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56356" marR="56356" marT="0" marB="0" anchor="ctr" horzOverflow="overflow">
                    <a:lnL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  <a:t>Возможность расходных операций с сохранением % ставки</a:t>
                      </a:r>
                      <a:endParaRPr kumimoji="0" lang="ru-RU" alt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56356" marR="56356" marT="0" marB="0" anchor="ctr" horzOverflow="overflow">
                    <a:lnL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  <a:t>Максимальная сумма вклада </a:t>
                      </a:r>
                      <a:endParaRPr kumimoji="0" lang="ru-RU" alt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56356" marR="56356" marT="0" marB="0" anchor="ctr" horzOverflow="overflow">
                    <a:lnL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96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  <a:t>Максимальная ставка по вкладу </a:t>
                      </a:r>
                      <a:b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</a:b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cs typeface="Arial" pitchFamily="34" charset="0"/>
                        </a:rPr>
                        <a:t>(в % годовых) </a:t>
                      </a:r>
                      <a:endParaRPr kumimoji="0" lang="ru-RU" alt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itchFamily="18" charset="0"/>
                        <a:cs typeface="Times New Roman" pitchFamily="18" charset="0"/>
                      </a:endParaRPr>
                    </a:p>
                  </a:txBody>
                  <a:tcPr marL="56356" marR="56356" marT="0" marB="0" anchor="ctr" horzOverflow="overflow">
                    <a:lnL w="6350" cap="flat" cmpd="sng" algn="ctr">
                      <a:solidFill>
                        <a:srgbClr val="3C88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96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4775">
                <a:tc>
                  <a:txBody>
                    <a:bodyPr/>
                    <a:lstStyle/>
                    <a:p>
                      <a:r>
                        <a:rPr lang="ru-RU" sz="800" b="1" kern="1200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Новый!</a:t>
                      </a:r>
                      <a:r>
                        <a:rPr lang="ru-RU" sz="8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/>
                      </a:r>
                      <a:br>
                        <a:rPr lang="ru-RU" sz="800" b="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</a:b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«Растущий</a:t>
                      </a:r>
                      <a:r>
                        <a:rPr lang="ru-RU" sz="8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доход</a:t>
                      </a:r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!» </a:t>
                      </a:r>
                      <a:endParaRPr lang="ru-RU" sz="800" b="1" kern="12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kern="1200" dirty="0" smtClean="0">
                        <a:solidFill>
                          <a:srgbClr val="005824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В конце срока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7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540</a:t>
                      </a:r>
                      <a:endParaRPr lang="ru-RU" sz="700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700" kern="120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RUR 10 000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700" kern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700" kern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700" kern="120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Без ограничений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RUR </a:t>
                      </a:r>
                      <a:r>
                        <a:rPr lang="ru-RU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до </a:t>
                      </a:r>
                      <a:r>
                        <a:rPr lang="en-US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0%</a:t>
                      </a:r>
                      <a:endParaRPr lang="ru-RU" sz="700" b="1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3388">
                <a:tc>
                  <a:txBody>
                    <a:bodyPr/>
                    <a:lstStyle/>
                    <a:p>
                      <a:r>
                        <a:rPr lang="ru-RU" sz="800" b="1" kern="120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«Доходный» </a:t>
                      </a:r>
                      <a:endParaRPr lang="ru-RU" sz="800" b="1" kern="1200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kern="1200" dirty="0" smtClean="0">
                          <a:solidFill>
                            <a:srgbClr val="005824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Повышенная</a:t>
                      </a:r>
                      <a:r>
                        <a:rPr lang="en-US" sz="700" kern="1200" dirty="0" smtClean="0">
                          <a:solidFill>
                            <a:srgbClr val="005824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700" kern="1200" dirty="0" smtClean="0">
                          <a:solidFill>
                            <a:srgbClr val="005824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ставка!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в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конце </a:t>
                      </a:r>
                      <a:r>
                        <a:rPr lang="ru-RU" sz="700" smtClean="0">
                          <a:effectLst/>
                          <a:latin typeface="Cambria" panose="02040503050406030204" pitchFamily="18" charset="0"/>
                        </a:rPr>
                        <a:t>срока</a:t>
                      </a:r>
                      <a:r>
                        <a:rPr lang="en-US" sz="70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  <a:r>
                        <a:rPr lang="ru-RU" sz="700" baseline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700" smtClean="0">
                          <a:effectLst/>
                          <a:latin typeface="Cambria" panose="02040503050406030204" pitchFamily="18" charset="0"/>
                        </a:rPr>
                        <a:t>ежемесячно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ru-RU" sz="700">
                          <a:effectLst/>
                          <a:latin typeface="Cambria" panose="02040503050406030204" pitchFamily="18" charset="0"/>
                        </a:rPr>
                        <a:t>на </a:t>
                      </a:r>
                      <a:r>
                        <a:rPr lang="ru-RU" sz="700" smtClean="0">
                          <a:effectLst/>
                          <a:latin typeface="Cambria" panose="02040503050406030204" pitchFamily="18" charset="0"/>
                        </a:rPr>
                        <a:t>счет/капитализация 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от 31 до 1460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3 000</a:t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 </a:t>
                      </a:r>
                      <a:r>
                        <a:rPr lang="en-US" sz="700" dirty="0" smtClean="0">
                          <a:effectLst/>
                          <a:latin typeface="Cambria" panose="02040503050406030204" pitchFamily="18" charset="0"/>
                        </a:rPr>
                        <a:t>50</a:t>
                      </a:r>
                      <a:endParaRPr lang="en-US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Без ограничений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RUR до </a:t>
                      </a:r>
                      <a:r>
                        <a:rPr lang="ru-RU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4,5%</a:t>
                      </a:r>
                      <a:r>
                        <a:rPr lang="ru-RU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/>
                      </a:r>
                      <a:br>
                        <a:rPr lang="ru-RU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</a:br>
                      <a:r>
                        <a:rPr lang="ru-RU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USD до </a:t>
                      </a:r>
                      <a:r>
                        <a:rPr lang="ru-RU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0,70%</a:t>
                      </a:r>
                      <a:endParaRPr lang="ru-RU" sz="700" b="1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9234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«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Надежное будущее»</a:t>
                      </a:r>
                      <a:r>
                        <a:rPr lang="ru-RU" sz="8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В конце 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срока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180, 395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50 000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>
                          <a:effectLst/>
                          <a:latin typeface="Cambria" panose="02040503050406030204" pitchFamily="18" charset="0"/>
                        </a:rPr>
                        <a:t>Без ограничений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до </a:t>
                      </a:r>
                      <a:r>
                        <a:rPr lang="en-US" sz="700" dirty="0" smtClean="0">
                          <a:effectLst/>
                          <a:latin typeface="Cambria" panose="02040503050406030204" pitchFamily="18" charset="0"/>
                        </a:rPr>
                        <a:t>5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,15%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8979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«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Инвестиционный»</a:t>
                      </a:r>
                      <a:r>
                        <a:rPr lang="ru-RU" sz="8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В конце срока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395, 730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50 000</a:t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 1 000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Без ограничений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RUR до 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5,15%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/>
                      </a:r>
                      <a:br>
                        <a:rPr lang="ru-RU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USD до 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1,05%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8979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«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Амурский тигр»</a:t>
                      </a:r>
                      <a:r>
                        <a:rPr lang="ru-RU" sz="8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Ежемесячно на счет карты 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«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Амурский 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тигр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от 395 до 730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50 000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Без ограничений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до </a:t>
                      </a:r>
                      <a:r>
                        <a:rPr lang="en-US" sz="700" dirty="0" smtClean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,00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6877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«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Пополняемый»</a:t>
                      </a:r>
                      <a:r>
                        <a:rPr lang="ru-RU" sz="8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700" dirty="0" smtClean="0">
                          <a:solidFill>
                            <a:srgbClr val="005824"/>
                          </a:solidFill>
                          <a:effectLst/>
                          <a:latin typeface="Cambria" panose="02040503050406030204" pitchFamily="18" charset="0"/>
                        </a:rPr>
                        <a:t>Повышенная</a:t>
                      </a:r>
                      <a:r>
                        <a:rPr lang="en-US" sz="700" baseline="0" dirty="0" smtClean="0">
                          <a:solidFill>
                            <a:srgbClr val="005824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700" dirty="0" smtClean="0">
                          <a:solidFill>
                            <a:srgbClr val="005824"/>
                          </a:solidFill>
                          <a:effectLst/>
                          <a:latin typeface="Cambria" panose="02040503050406030204" pitchFamily="18" charset="0"/>
                        </a:rPr>
                        <a:t>ставка</a:t>
                      </a:r>
                      <a:r>
                        <a:rPr lang="ru-RU" sz="700" dirty="0">
                          <a:solidFill>
                            <a:srgbClr val="005824"/>
                          </a:solidFill>
                          <a:effectLst/>
                          <a:latin typeface="Cambria" panose="02040503050406030204" pitchFamily="18" charset="0"/>
                        </a:rPr>
                        <a:t>!</a:t>
                      </a:r>
                      <a:r>
                        <a:rPr lang="ru-RU" sz="9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Ежемесячно: на 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счет</a:t>
                      </a:r>
                      <a:r>
                        <a:rPr lang="en-US" sz="7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капитализация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от 91 до 1095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3 000 </a:t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 50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10 000 000 </a:t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 300 000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RUR до 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3,80%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/>
                      </a:r>
                      <a:br>
                        <a:rPr lang="ru-RU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USD до 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0,60%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8979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«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Накопи на мечту»</a:t>
                      </a:r>
                      <a:r>
                        <a:rPr lang="ru-RU" sz="8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9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Ежемесячная капитализация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от 730 до 1795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3000 </a:t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 100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10 000 000 </a:t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 300 000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RUR до 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3,55%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/>
                      </a:r>
                      <a:br>
                        <a:rPr lang="ru-RU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USD до 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0,50%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6877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«Комфортный» </a:t>
                      </a:r>
                      <a:r>
                        <a:rPr lang="ru-RU" sz="8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ru-RU" sz="8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700" kern="1200" dirty="0">
                          <a:solidFill>
                            <a:srgbClr val="005824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Повышенная ставка! 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Ежемесячно: на 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счет</a:t>
                      </a:r>
                      <a:r>
                        <a:rPr lang="en-US" sz="7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капитализация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от 91 до 1095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10 000 </a:t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 150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10 000 000 </a:t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 300 000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RUR до 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3,70%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/>
                      </a:r>
                      <a:br>
                        <a:rPr lang="ru-RU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USD до 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0,50%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8864">
                <a:tc>
                  <a:txBody>
                    <a:bodyPr/>
                    <a:lstStyle/>
                    <a:p>
                      <a:r>
                        <a:rPr lang="ru-RU" sz="800" b="1" dirty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НОВЫЙ!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b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«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Доходный Пенсионный»</a:t>
                      </a:r>
                      <a:r>
                        <a:rPr lang="ru-RU" sz="800" b="1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ru-RU" sz="8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В конце 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срока</a:t>
                      </a:r>
                      <a:r>
                        <a:rPr lang="en-US" sz="7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ежемесячно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на счет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от 91 до 1460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500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Без ограничений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до 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4,50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78979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«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Пенсионный доход»</a:t>
                      </a:r>
                      <a:r>
                        <a:rPr lang="ru-RU" sz="8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Ежемесячно: 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счет</a:t>
                      </a:r>
                      <a:r>
                        <a:rPr lang="en-US" sz="700" dirty="0" smtClean="0">
                          <a:effectLst/>
                          <a:latin typeface="Cambria" panose="02040503050406030204" pitchFamily="18" charset="0"/>
                        </a:rPr>
                        <a:t>/</a:t>
                      </a:r>
                      <a:r>
                        <a:rPr lang="ru-RU" sz="700" dirty="0" smtClean="0">
                          <a:effectLst/>
                          <a:latin typeface="Cambria" panose="02040503050406030204" pitchFamily="18" charset="0"/>
                        </a:rPr>
                        <a:t>капитализация 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от 395 до 730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500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2 000 000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до </a:t>
                      </a:r>
                      <a:r>
                        <a:rPr lang="en-US" sz="700" b="1" dirty="0" smtClean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,10%</a:t>
                      </a:r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3834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«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Пенсионный Плюс»</a:t>
                      </a:r>
                      <a:r>
                        <a:rPr lang="ru-RU" sz="8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Ежемесячная капитализация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>
                          <a:effectLst/>
                          <a:latin typeface="Cambria" panose="02040503050406030204" pitchFamily="18" charset="0"/>
                        </a:rPr>
                        <a:t>395, 730, 1095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500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  10 000 000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до 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4,00</a:t>
                      </a:r>
                      <a:r>
                        <a:rPr lang="ru-RU" sz="700" b="1" dirty="0"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789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НОВЫЙ!</a:t>
                      </a: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Накопительный счёт</a:t>
                      </a:r>
                      <a:r>
                        <a:rPr lang="ru-RU" sz="800" b="1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«Моя копилка»</a:t>
                      </a:r>
                      <a:endParaRPr lang="ru-RU" sz="800" dirty="0" smtClean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Ежемесячная </a:t>
                      </a:r>
                      <a:r>
                        <a:rPr lang="ru-RU" sz="700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капитализация</a:t>
                      </a:r>
                      <a:endParaRPr lang="ru-RU" sz="700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Бессрочно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RUR 0 </a:t>
                      </a:r>
                      <a:br>
                        <a:rPr lang="en-US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</a:br>
                      <a:r>
                        <a:rPr lang="en-US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USD 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kern="120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kern="12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Без ограничений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RUR </a:t>
                      </a:r>
                      <a:r>
                        <a:rPr lang="ru-RU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75</a:t>
                      </a:r>
                      <a:r>
                        <a:rPr lang="en-US" sz="700" b="1" kern="1200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%</a:t>
                      </a:r>
                      <a:r>
                        <a:rPr lang="en-US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/>
                      </a:r>
                      <a:br>
                        <a:rPr lang="en-US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</a:br>
                      <a:r>
                        <a:rPr lang="en-US" sz="700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USD </a:t>
                      </a:r>
                      <a:r>
                        <a:rPr lang="en-US" sz="700" b="1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0,30%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78979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Накопительный счёт</a:t>
                      </a:r>
                      <a:r>
                        <a:rPr lang="ru-RU" sz="800" b="1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«Мой счет»</a:t>
                      </a:r>
                      <a:endParaRPr lang="ru-RU" sz="8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Ежемесячная капитализация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Бессрочно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0</a:t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 0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Без ограничений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RUR до </a:t>
                      </a:r>
                      <a:r>
                        <a:rPr lang="ru-RU" sz="700" b="1" dirty="0" smtClean="0">
                          <a:effectLst/>
                          <a:latin typeface="Cambria" panose="02040503050406030204" pitchFamily="18" charset="0"/>
                        </a:rPr>
                        <a:t>4,25%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/>
                      </a:r>
                      <a:br>
                        <a:rPr lang="ru-RU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USD до </a:t>
                      </a:r>
                      <a:r>
                        <a:rPr lang="ru-RU" sz="700" b="1" dirty="0">
                          <a:effectLst/>
                          <a:latin typeface="Cambria" panose="02040503050406030204" pitchFamily="18" charset="0"/>
                        </a:rPr>
                        <a:t>0,01%</a:t>
                      </a:r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95882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 «</a:t>
                      </a:r>
                      <a:r>
                        <a:rPr lang="ru-RU" sz="8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До востребования»</a:t>
                      </a:r>
                      <a:r>
                        <a:rPr lang="ru-RU" sz="8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9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Ежеквартально, капитализация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Без ограничений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 10 </a:t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 5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700" dirty="0">
                          <a:effectLst/>
                          <a:latin typeface="Cambria" panose="02040503050406030204" pitchFamily="18" charset="0"/>
                        </a:rPr>
                        <a:t>Без ограничений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RUR </a:t>
                      </a:r>
                      <a:r>
                        <a:rPr lang="en-US" sz="700" b="1" dirty="0">
                          <a:effectLst/>
                          <a:latin typeface="Cambria" panose="02040503050406030204" pitchFamily="18" charset="0"/>
                        </a:rPr>
                        <a:t>0,01%</a:t>
                      </a: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/>
                      </a:r>
                      <a:br>
                        <a:rPr lang="en-US" sz="700" dirty="0">
                          <a:effectLst/>
                          <a:latin typeface="Cambria" panose="02040503050406030204" pitchFamily="18" charset="0"/>
                        </a:rPr>
                      </a:b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USD </a:t>
                      </a:r>
                      <a:r>
                        <a:rPr lang="en-US" sz="700" b="1" dirty="0">
                          <a:effectLst/>
                          <a:latin typeface="Cambria" panose="02040503050406030204" pitchFamily="18" charset="0"/>
                        </a:rPr>
                        <a:t>0,01%</a:t>
                      </a:r>
                      <a:r>
                        <a:rPr lang="en-US" sz="700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7314" name="Picture 16" descr="https://img2.freepng.ru/20180420/grw/kisspng-check-mark-clip-art-check-vector-5ada906a52c2c6.335712521524273258339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12" y="-136525"/>
            <a:ext cx="19050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450" y="6478537"/>
            <a:ext cx="9144000" cy="20195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1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315" y="3517847"/>
            <a:ext cx="157650" cy="1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1" y="4704116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738" y="5029993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456" y="5387023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466" y="3744885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78" y="3445089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53" y="4709361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16" y="5014871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410130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113" y="4133913"/>
            <a:ext cx="157650" cy="1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73" y="5790024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73" y="6133044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16" y="540228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466" y="5799408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990915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406" y="5784642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719" y="2332978"/>
            <a:ext cx="157650" cy="1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59454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55825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453" y="6155825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https://www.pinclipart.com/picdir/big/33-334545_download-green-tick-transparent-background-clipart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78" y="4061217"/>
            <a:ext cx="216024" cy="216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7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8964CC9E0EDB34386107033A95C442E" ma:contentTypeVersion="0" ma:contentTypeDescription="Создание документа." ma:contentTypeScope="" ma:versionID="b42b9bd8b3942b3458508d2fdf67ce26">
  <xsd:schema xmlns:xsd="http://www.w3.org/2001/XMLSchema" xmlns:xs="http://www.w3.org/2001/XMLSchema" xmlns:p="http://schemas.microsoft.com/office/2006/metadata/properties" xmlns:ns2="667ea8c4-e13b-4022-ae41-c146554f18f0" targetNamespace="http://schemas.microsoft.com/office/2006/metadata/properties" ma:root="true" ma:fieldsID="089ef0accd68cf71d77274146770523a" ns2:_="">
    <xsd:import namespace="667ea8c4-e13b-4022-ae41-c146554f18f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7ea8c4-e13b-4022-ae41-c146554f18f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67ea8c4-e13b-4022-ae41-c146554f18f0">DRRB-25-2722</_dlc_DocId>
    <_dlc_DocIdUrl xmlns="667ea8c4-e13b-4022-ae41-c146554f18f0">
      <Url>https://portal/departments/drrb/_layouts/15/DocIdRedir.aspx?ID=DRRB-25-2722</Url>
      <Description>DRRB-25-2722</Description>
    </_dlc_DocIdUrl>
  </documentManagement>
</p:properties>
</file>

<file path=customXml/itemProps1.xml><?xml version="1.0" encoding="utf-8"?>
<ds:datastoreItem xmlns:ds="http://schemas.openxmlformats.org/officeDocument/2006/customXml" ds:itemID="{8EA7D1CB-3609-4763-A651-7021EAA5FF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04BAF7-C244-4538-962D-42CA9D29AF94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04D1CD8-DB43-41D3-A915-466A4F094F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7ea8c4-e13b-4022-ae41-c146554f18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AAB1333-4630-4E35-B67C-6D022CB9A799}">
  <ds:schemaRefs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667ea8c4-e13b-4022-ae41-c146554f18f0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326</Words>
  <Application>Microsoft Office PowerPoint</Application>
  <PresentationFormat>Экран (4:3)</PresentationFormat>
  <Paragraphs>99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Демина Анастасия Михайловна</dc:creator>
  <cp:lastModifiedBy>krsn-admin</cp:lastModifiedBy>
  <cp:revision>21</cp:revision>
  <cp:lastPrinted>2020-06-22T09:06:42Z</cp:lastPrinted>
  <dcterms:created xsi:type="dcterms:W3CDTF">2019-11-13T14:43:58Z</dcterms:created>
  <dcterms:modified xsi:type="dcterms:W3CDTF">2020-09-15T05:31:52Z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0x01010088964CC9E0EDB34386107033A95C442E</vt:lpwstr>
  </property>
  <property fmtid="{D5CDD505-2E9C-101B-9397-08002B2CF9AE}" pid="3" name="_dlc_DocIdItemGuid">
    <vt:lpwstr>3778bc74-070d-4010-9a8a-2319196c05f3</vt:lpwstr>
  </property>
</Properties>
</file>