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89" r:id="rId2"/>
    <p:sldId id="273" r:id="rId3"/>
    <p:sldId id="272" r:id="rId4"/>
    <p:sldId id="274" r:id="rId5"/>
    <p:sldId id="264" r:id="rId6"/>
    <p:sldId id="266" r:id="rId7"/>
    <p:sldId id="268" r:id="rId8"/>
    <p:sldId id="275" r:id="rId9"/>
    <p:sldId id="276" r:id="rId10"/>
    <p:sldId id="277" r:id="rId11"/>
    <p:sldId id="278" r:id="rId12"/>
    <p:sldId id="279" r:id="rId13"/>
    <p:sldId id="280" r:id="rId14"/>
    <p:sldId id="262" r:id="rId15"/>
    <p:sldId id="282" r:id="rId16"/>
    <p:sldId id="283" r:id="rId17"/>
    <p:sldId id="267" r:id="rId18"/>
    <p:sldId id="269" r:id="rId19"/>
    <p:sldId id="294" r:id="rId20"/>
    <p:sldId id="286" r:id="rId21"/>
    <p:sldId id="285" r:id="rId22"/>
    <p:sldId id="287" r:id="rId23"/>
    <p:sldId id="270" r:id="rId24"/>
  </p:sldIdLst>
  <p:sldSz cx="9144000" cy="5143500" type="screen16x9"/>
  <p:notesSz cx="6797675" cy="9874250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C90"/>
    <a:srgbClr val="504F53"/>
    <a:srgbClr val="00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 showGuides="1">
      <p:cViewPr>
        <p:scale>
          <a:sx n="125" d="100"/>
          <a:sy n="125" d="100"/>
        </p:scale>
        <p:origin x="-72" y="174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2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36"/>
            <a:ext cx="927406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92722" y="2554014"/>
            <a:ext cx="7999757" cy="234117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«ЭЛЕКТРОННАЯ РЕГИСТРАЦИЯ»</a:t>
            </a:r>
            <a:r>
              <a:rPr lang="ru-RU" b="1" dirty="0" smtClean="0">
                <a:solidFill>
                  <a:schemeClr val="bg1"/>
                </a:solidFill>
                <a:latin typeface="PF DinText Pro Light " panose="02000000000000000000" pitchFamily="2" charset="0"/>
              </a:rPr>
              <a:t>- </a:t>
            </a:r>
            <a:br>
              <a:rPr lang="ru-RU" b="1" dirty="0" smtClean="0">
                <a:solidFill>
                  <a:schemeClr val="bg1"/>
                </a:solidFill>
                <a:latin typeface="PF DinText Pro Light " panose="02000000000000000000" pitchFamily="2" charset="0"/>
              </a:rPr>
            </a:br>
            <a:r>
              <a:rPr lang="ru-RU" b="1" dirty="0">
                <a:latin typeface="PF DinText Pro Light " panose="02000000000000000000" pitchFamily="2" charset="0"/>
              </a:rPr>
              <a:t/>
            </a:r>
            <a:br>
              <a:rPr lang="ru-RU" b="1" dirty="0">
                <a:latin typeface="PF DinText Pro Light " panose="02000000000000000000" pitchFamily="2" charset="0"/>
              </a:rPr>
            </a:br>
            <a:r>
              <a:rPr lang="ru-RU" sz="2300" dirty="0">
                <a:latin typeface="Arial Black" panose="020B0A04020102020204" pitchFamily="34" charset="0"/>
              </a:rPr>
              <a:t>2016 год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4107" y="2054982"/>
            <a:ext cx="7066893" cy="709448"/>
          </a:xfrm>
        </p:spPr>
        <p:txBody>
          <a:bodyPr>
            <a:normAutofit fontScale="92500" lnSpcReduction="10000"/>
          </a:bodyPr>
          <a:lstStyle/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НАЛОГОВОЙ СЛУЖБЫ РОССИИ ПО КРАСНОЯРСКОМУ КРАЮ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6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2554"/>
            <a:ext cx="5976664" cy="38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15129"/>
            <a:ext cx="5400600" cy="381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51520" y="1390303"/>
            <a:ext cx="720080" cy="432048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220072" y="4598889"/>
            <a:ext cx="730188" cy="432048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0" y="201613"/>
            <a:ext cx="8748463" cy="497929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70C0"/>
                </a:solidFill>
              </a:rPr>
              <a:t>При запуске программы в первую очередь необходимо создать новый документ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33586" y="568003"/>
            <a:ext cx="8028384" cy="497929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В открывшемся окне из списка выбираем необходимую для конкретного вида регистрации форму заявления: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2389"/>
            <a:ext cx="8641026" cy="399839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    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</a:t>
            </a: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PF DinText Pro Light " panose="02000000000000000000" pitchFamily="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79512" y="211518"/>
            <a:ext cx="8028384" cy="497929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70C0"/>
                </a:solidFill>
              </a:rPr>
              <a:t>В заявлении заполняем данные юридического лица, а также необходимые листы, в зависимости от того, какие сведения подлежат изменению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558"/>
            <a:ext cx="6351984" cy="410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0248"/>
            <a:ext cx="6480720" cy="410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1259632" y="1073696"/>
            <a:ext cx="473616" cy="350540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6688807" y="2273922"/>
            <a:ext cx="2268760" cy="1264072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70C0"/>
                </a:solidFill>
              </a:rPr>
              <a:t>После чего нажимаем кнопку «Печать»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3" name="AutoShape 2"/>
          <p:cNvCxnSpPr>
            <a:cxnSpLocks noChangeShapeType="1"/>
            <a:endCxn id="11" idx="5"/>
          </p:cNvCxnSpPr>
          <p:nvPr/>
        </p:nvCxnSpPr>
        <p:spPr bwMode="auto">
          <a:xfrm flipH="1" flipV="1">
            <a:off x="1663889" y="1372901"/>
            <a:ext cx="5211352" cy="1414874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Объект 1"/>
          <p:cNvSpPr txBox="1">
            <a:spLocks/>
          </p:cNvSpPr>
          <p:nvPr/>
        </p:nvSpPr>
        <p:spPr>
          <a:xfrm>
            <a:off x="6804248" y="877888"/>
            <a:ext cx="2268760" cy="1264072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70C0"/>
                </a:solidFill>
              </a:rPr>
              <a:t>Затем заполняются сведения о заявителе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2389"/>
            <a:ext cx="8641026" cy="399839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    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</a:t>
            </a: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PF DinText Pro Light 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3408"/>
            <a:ext cx="5603329" cy="44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72" y="1015405"/>
            <a:ext cx="32099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1115616" y="763377"/>
            <a:ext cx="720080" cy="504056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79512" y="211519"/>
            <a:ext cx="8784976" cy="344008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70C0"/>
                </a:solidFill>
              </a:rPr>
              <a:t>Сформированное заявление необходимо сохранить в многостраничный </a:t>
            </a:r>
            <a:r>
              <a:rPr lang="en-US" sz="1800" dirty="0" err="1" smtClean="0">
                <a:solidFill>
                  <a:srgbClr val="0070C0"/>
                </a:solidFill>
              </a:rPr>
              <a:t>tif</a:t>
            </a:r>
            <a:r>
              <a:rPr lang="en-US" sz="1800" dirty="0" smtClean="0">
                <a:solidFill>
                  <a:srgbClr val="0070C0"/>
                </a:solidFill>
              </a:rPr>
              <a:t>-</a:t>
            </a:r>
            <a:r>
              <a:rPr lang="ru-RU" sz="1800" dirty="0" smtClean="0">
                <a:solidFill>
                  <a:srgbClr val="0070C0"/>
                </a:solidFill>
              </a:rPr>
              <a:t>файл: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2389"/>
            <a:ext cx="8641026" cy="399839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    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</a:t>
            </a: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PF DinText Pro Light 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8540"/>
            <a:ext cx="6607025" cy="416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763688" y="964754"/>
            <a:ext cx="576064" cy="432048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251520" y="289018"/>
            <a:ext cx="8784976" cy="488023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70C0"/>
                </a:solidFill>
              </a:rPr>
              <a:t>Затем в программе нажимаем кнопку «Формирование пакета»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131590"/>
            <a:ext cx="7776864" cy="3024336"/>
          </a:xfrm>
        </p:spPr>
        <p:txBody>
          <a:bodyPr/>
          <a:lstStyle/>
          <a:p>
            <a:pPr marL="342900" lvl="3" indent="-342900">
              <a:buAutoNum type="arabicPeriod"/>
            </a:pPr>
            <a:endParaRPr lang="ru-RU" dirty="0" smtClean="0"/>
          </a:p>
          <a:p>
            <a:pPr lvl="3" indent="0"/>
            <a:endParaRPr lang="ru-RU" dirty="0" smtClean="0"/>
          </a:p>
          <a:p>
            <a:pPr lvl="3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23528" y="3507854"/>
            <a:ext cx="8208912" cy="108012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endParaRPr lang="ru-RU" sz="24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4043"/>
            <a:ext cx="6480720" cy="39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35" y="4476565"/>
            <a:ext cx="1440160" cy="16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1"/>
          <p:cNvSpPr txBox="1">
            <a:spLocks/>
          </p:cNvSpPr>
          <p:nvPr/>
        </p:nvSpPr>
        <p:spPr>
          <a:xfrm>
            <a:off x="170509" y="195486"/>
            <a:ext cx="8784976" cy="488023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70C0"/>
                </a:solidFill>
              </a:rPr>
              <a:t>Поочередно заполняем все строки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07" y="2013259"/>
            <a:ext cx="4104268" cy="1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07" y="2209906"/>
            <a:ext cx="4074809" cy="15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17" y="3179700"/>
            <a:ext cx="2742324" cy="1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1756285" y="3893207"/>
            <a:ext cx="720080" cy="504056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453877" y="3856967"/>
            <a:ext cx="720080" cy="504056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 rot="-3509744">
            <a:off x="4431067" y="4309846"/>
            <a:ext cx="414338" cy="92075"/>
          </a:xfrm>
          <a:prstGeom prst="lef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Объект 1"/>
          <p:cNvSpPr txBox="1">
            <a:spLocks/>
          </p:cNvSpPr>
          <p:nvPr/>
        </p:nvSpPr>
        <p:spPr>
          <a:xfrm>
            <a:off x="170509" y="444578"/>
            <a:ext cx="8784976" cy="488023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70C0"/>
                </a:solidFill>
              </a:rPr>
              <a:t>Затем прикрепляем сформированное ранее заявление и, если требуется, остальные необходимые для регистрации  документы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Объект 1"/>
          <p:cNvSpPr txBox="1">
            <a:spLocks/>
          </p:cNvSpPr>
          <p:nvPr/>
        </p:nvSpPr>
        <p:spPr>
          <a:xfrm>
            <a:off x="6728677" y="804834"/>
            <a:ext cx="2088232" cy="1064714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70C0"/>
                </a:solidFill>
              </a:rPr>
              <a:t>После чего выбираем нужную ЭЦП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Объект 1"/>
          <p:cNvSpPr txBox="1">
            <a:spLocks/>
          </p:cNvSpPr>
          <p:nvPr/>
        </p:nvSpPr>
        <p:spPr>
          <a:xfrm>
            <a:off x="6712842" y="1775949"/>
            <a:ext cx="2088232" cy="1064714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70C0"/>
                </a:solidFill>
              </a:rPr>
              <a:t>подписываем каждый документ путем его выделения и нажатием кнопки «Подписать»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Объект 1"/>
          <p:cNvSpPr txBox="1">
            <a:spLocks/>
          </p:cNvSpPr>
          <p:nvPr/>
        </p:nvSpPr>
        <p:spPr>
          <a:xfrm>
            <a:off x="6712842" y="3360850"/>
            <a:ext cx="1791561" cy="1064714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70C0"/>
                </a:solidFill>
              </a:rPr>
              <a:t>процесс формирования контейнера завершается нажатием кнопки «Сформировать»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4" y="1203599"/>
            <a:ext cx="80090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  <p:bldP spid="23" grpId="0" animBg="1"/>
      <p:bldP spid="24" grpId="0"/>
      <p:bldP spid="25" grpId="0"/>
      <p:bldP spid="27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9541"/>
            <a:ext cx="7343171" cy="417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179512" y="211518"/>
            <a:ext cx="8784976" cy="488023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70C0"/>
                </a:solidFill>
              </a:rPr>
              <a:t>Снова заходим на сайт ФНС России </a:t>
            </a: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www.nalog.ru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в сервис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14" y="2075517"/>
            <a:ext cx="3411914" cy="151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8765"/>
            <a:ext cx="6696744" cy="39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77967"/>
            <a:ext cx="3456384" cy="21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9502"/>
            <a:ext cx="72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того, что бы начать работу с сервисом необходимо внизу страницы нажать 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кнопку «Проверить условия сервиса и начать работу»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0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11510"/>
            <a:ext cx="646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открывшемся окне рекомендуется провести проверку выполнения условий использования сервиса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4" y="1059582"/>
            <a:ext cx="6750496" cy="382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68" y="4580037"/>
            <a:ext cx="1639788" cy="3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050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401"/>
            <a:ext cx="839933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787774"/>
            <a:ext cx="3995936" cy="1483367"/>
          </a:xfrm>
        </p:spPr>
        <p:txBody>
          <a:bodyPr/>
          <a:lstStyle/>
          <a:p>
            <a:r>
              <a:rPr lang="ru-RU" sz="1800" dirty="0" smtClean="0">
                <a:latin typeface="Arial Black" panose="020B0A04020102020204" pitchFamily="34" charset="0"/>
              </a:rPr>
              <a:t>НА ПОСЛЕДНЕМ ЭТАПЕ </a:t>
            </a:r>
          </a:p>
          <a:p>
            <a:r>
              <a:rPr lang="ru-RU" sz="1800" dirty="0" smtClean="0">
                <a:latin typeface="Arial Black" panose="020B0A04020102020204" pitchFamily="34" charset="0"/>
              </a:rPr>
              <a:t>ВЫБРАТЬ НЕОБХОДИМЫЙ </a:t>
            </a:r>
          </a:p>
          <a:p>
            <a:r>
              <a:rPr lang="ru-RU" sz="1800" dirty="0" smtClean="0">
                <a:latin typeface="Arial Black" panose="020B0A04020102020204" pitchFamily="34" charset="0"/>
              </a:rPr>
              <a:t>ДЛЯ ИСПОЛЬЗОВАНИЯ </a:t>
            </a:r>
          </a:p>
          <a:p>
            <a:r>
              <a:rPr lang="ru-RU" sz="1800" dirty="0" smtClean="0">
                <a:latin typeface="Arial Black" panose="020B0A04020102020204" pitchFamily="34" charset="0"/>
              </a:rPr>
              <a:t>СЕРТИФИКАТ:</a:t>
            </a:r>
          </a:p>
          <a:p>
            <a:endParaRPr lang="ru-RU" dirty="0"/>
          </a:p>
        </p:txBody>
      </p:sp>
      <p:pic>
        <p:nvPicPr>
          <p:cNvPr id="2052" name="Рисунок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40264"/>
            <a:ext cx="4210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46901" y="217051"/>
            <a:ext cx="8892480" cy="432048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4505" indent="0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Arial Black" panose="020B0A04020102020204" pitchFamily="34" charset="0"/>
              </a:rPr>
              <a:t>В СЛУЧАЕ УСПЕШНОГО ПРОХОЖДЕНИЯ ПРОВЕРКИ: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8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11510"/>
            <a:ext cx="6462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 нажимаем кнопку «Начать работу с сервисом»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0064"/>
            <a:ext cx="7239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65" y="4512439"/>
            <a:ext cx="1781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3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273844"/>
            <a:ext cx="7915275" cy="4542343"/>
          </a:xfrm>
        </p:spPr>
        <p:txBody>
          <a:bodyPr>
            <a:normAutofit fontScale="90000"/>
          </a:bodyPr>
          <a:lstStyle/>
          <a:p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Направление документов всех видов регистрации, в том числе регистрации изменений, ликвидации юридических лиц и индивидуальных предпринимателей в регистрирующий орган в электронном виде осуществляется с помощью интернет-сервиса: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  <a:cs typeface="Aharoni" panose="02010803020104030203" pitchFamily="2" charset="-79"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  <a:cs typeface="Aharoni" panose="02010803020104030203" pitchFamily="2" charset="-79"/>
              </a:rPr>
            </a:b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  <a:cs typeface="Aharoni" panose="02010803020104030203" pitchFamily="2" charset="-79"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  <a:cs typeface="Aharoni" panose="02010803020104030203" pitchFamily="2" charset="-79"/>
              </a:rPr>
            </a:b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  <a:cs typeface="Aharoni" panose="02010803020104030203" pitchFamily="2" charset="-79"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  <a:cs typeface="Aharoni" panose="02010803020104030203" pitchFamily="2" charset="-79"/>
              </a:rPr>
            </a:b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5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5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Для отправки электронных документов требуется наличие ЭЦП, выданным удостоверяющим центром установка специальной программы подготовки пакета документов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5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5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700" i="1" dirty="0">
                <a:solidFill>
                  <a:srgbClr val="C00000"/>
                </a:solidFill>
                <a:latin typeface="+mn-lt"/>
              </a:rPr>
              <a:t>Подойдет ЭЦП, которая используется для направления отчетности в налоговые органы</a:t>
            </a:r>
            <a:br>
              <a:rPr lang="ru-RU" sz="1700" i="1" dirty="0">
                <a:solidFill>
                  <a:srgbClr val="C00000"/>
                </a:solidFill>
                <a:latin typeface="+mn-lt"/>
              </a:rPr>
            </a:br>
            <a:r>
              <a:rPr lang="ru-RU" sz="1700" i="1" dirty="0">
                <a:solidFill>
                  <a:srgbClr val="C00000"/>
                </a:solidFill>
                <a:latin typeface="+mn-lt"/>
              </a:rPr>
              <a:t>по каналам связи.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7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5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endParaRPr lang="ru-RU" sz="1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14" y="1675535"/>
            <a:ext cx="5789735" cy="127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3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34" y="452005"/>
            <a:ext cx="8605736" cy="2047097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     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    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отправки уже подготовленных  документов необходимо перейти во вкладку «Отправка документов», подгрузить файл транспортного контейнера (который был ранее сформирован с помощью программы: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«Программа подготовки пакета для электронной регистрации»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нажать кнопку «Отправить»: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     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</a:t>
            </a:r>
            <a:endParaRPr lang="ru-RU" sz="1400" dirty="0">
              <a:latin typeface="PF DinText Pro Light 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422" y="1957865"/>
            <a:ext cx="6751354" cy="2836307"/>
          </a:xfrm>
          <a:prstGeom prst="rect">
            <a:avLst/>
          </a:prstGeom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588224" y="4251805"/>
            <a:ext cx="1450568" cy="504056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6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342901"/>
            <a:ext cx="8393257" cy="4457699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     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экране появится результаты отправки контейнера </a:t>
            </a:r>
            <a:b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вкладка «Список переданных документов»):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отправке документов присваивается уникальный номер заявки.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же этот уникальный номер будет отражен в сообщении, высланном 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указанный заявителем электронный ящик.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PF DinText Pro Light 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629" y="1106470"/>
            <a:ext cx="6573646" cy="2478395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7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68" y="-131325"/>
            <a:ext cx="8084127" cy="2762521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Проследить состояние обработки переданных документов можно на сервисе: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переданных документов будет выглядеть так:</a:t>
            </a:r>
            <a:endParaRPr lang="ru-RU" sz="1400" dirty="0">
              <a:latin typeface="PF DinText Pro Light 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746" y="2366227"/>
            <a:ext cx="6381805" cy="26804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80" y="627032"/>
            <a:ext cx="4055617" cy="63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03" y="1450495"/>
            <a:ext cx="3850484" cy="32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1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83718"/>
            <a:ext cx="8640960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БЛАГОДАРЮ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063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9" y="165538"/>
            <a:ext cx="8167255" cy="4776952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использования сервиса: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требуются затраты на нотариуса;</a:t>
            </a:r>
            <a:b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посещение налогового (регистрирующего) органа;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требуется дублирование сдаваемых документов на бумажных носителях;</a:t>
            </a:r>
            <a:b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сокращение ошибок при заполнении формы.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523" y="195486"/>
            <a:ext cx="7769802" cy="481553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документов в электронном виде происходит в 3 этапа:</a:t>
            </a:r>
            <a:r>
              <a:rPr lang="ru-RU" sz="27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Этап 1.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Скачать и установить на свой ПК специализированное программное обеспечение: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Этап 2.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программе заполнить нужную форму, подкрепить ЭЦП и сформировать транспортный контейнер.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Этап 3.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Отправить данный контейнер в регистрирующий орган через сайт ФНС России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www.nalog.ru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5063"/>
            <a:ext cx="7099912" cy="31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71950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6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87827" y="339502"/>
            <a:ext cx="8232645" cy="72008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 smtClean="0"/>
              <a:t>Чтобы скачать программу подготовки документов, на сайте </a:t>
            </a:r>
            <a:r>
              <a:rPr lang="en-US" sz="1800" i="1" dirty="0" smtClean="0">
                <a:hlinkClick r:id="rId3"/>
              </a:rPr>
              <a:t>www.nalog.ru</a:t>
            </a:r>
            <a:r>
              <a:rPr lang="ru-RU" sz="1800" i="1" dirty="0" smtClean="0"/>
              <a:t>  заходим в раздел «все сервисы»</a:t>
            </a:r>
          </a:p>
          <a:p>
            <a:endParaRPr lang="ru-RU" sz="2800" i="1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4268"/>
            <a:ext cx="7864806" cy="366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6876256" y="4083918"/>
            <a:ext cx="1604806" cy="576064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6209"/>
            <a:ext cx="7488833" cy="42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587827" y="339502"/>
            <a:ext cx="8232645" cy="72008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 smtClean="0">
                <a:solidFill>
                  <a:schemeClr val="tx1"/>
                </a:solidFill>
              </a:rPr>
              <a:t>Среди всех имеющихся сервисов выбираем: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95686"/>
            <a:ext cx="3312368" cy="17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1263"/>
            <a:ext cx="8136904" cy="352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52" y="3425292"/>
            <a:ext cx="5277544" cy="2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313048" y="339502"/>
            <a:ext cx="8723448" cy="504056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 smtClean="0">
                <a:solidFill>
                  <a:schemeClr val="tx1"/>
                </a:solidFill>
              </a:rPr>
              <a:t>Затем, на странице сервиса находим и нажимаем кнопку «Программа формирования документов, используемых при государственной регистрации»: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45" y="-235647"/>
            <a:ext cx="12105416" cy="92942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Загружаем «Файл установки»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0606"/>
            <a:ext cx="7704856" cy="434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156176" y="3811488"/>
            <a:ext cx="1604806" cy="288032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2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2389"/>
            <a:ext cx="8641026" cy="399839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    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стандартный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инсталляции:</a:t>
            </a: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  <a:t/>
            </a:r>
            <a:br>
              <a:rPr lang="ru-RU" sz="1900" dirty="0">
                <a:solidFill>
                  <a:schemeClr val="tx2"/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PF DinText Pro Light " panose="02000000000000000000" pitchFamily="2" charset="0"/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8" y="1385523"/>
            <a:ext cx="4158320" cy="293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76056" y="1354270"/>
            <a:ext cx="2952328" cy="1559032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    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</a:t>
            </a: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Рабочем столе </a:t>
            </a: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появиться ярлык:</a:t>
            </a:r>
            <a:b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PF DinText Pro Light 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3968" y="2596011"/>
            <a:ext cx="4140460" cy="1152128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  <a:t>     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F DinText Pro Light " panose="02000000000000000000" pitchFamily="2" charset="0"/>
              </a:rPr>
            </a:br>
            <a:endParaRPr lang="ru-RU" sz="19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91" y="2499742"/>
            <a:ext cx="1147657" cy="218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4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4118</TotalTime>
  <Words>329</Words>
  <Application>Microsoft Office PowerPoint</Application>
  <PresentationFormat>Экран (16:9)</PresentationFormat>
  <Paragraphs>68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Present_FNS2012_16-9</vt:lpstr>
      <vt:lpstr>«ЭЛЕКТРОННАЯ РЕГИСТРАЦИЯ»-   2016 год</vt:lpstr>
      <vt:lpstr>Направление документов всех видов регистрации, в том числе регистрации изменений, ликвидации юридических лиц и индивидуальных предпринимателей в регистрирующий орган в электронном виде осуществляется с помощью интернет-сервиса:      Для отправки электронных документов требуется наличие ЭЦП, выданным удостоверяющим центром установка специальной программы подготовки пакета документов  Подойдет ЭЦП, которая используется для направления отчетности в налоговые органы по каналам связи.  </vt:lpstr>
      <vt:lpstr>Преимущества использования сервиса:  ✔ не требуются затраты на нотариуса; ✔ не требуется посещение налогового (регистрирующего) органа; ✔ не требуется дублирование сдаваемых документов на бумажных носителях; ✔ сокращение ошибок при заполнении формы.</vt:lpstr>
      <vt:lpstr>Направления документов в электронном виде происходит в 3 этапа:  Этап 1. Скачать и установить на свой ПК специализированное программное обеспечение:    Этап 2. В данной программе заполнить нужную форму, подкрепить ЭЦП и сформировать транспортный контейнер.   Этап 3. Отправить данный контейнер в регистрирующий орган через сайт ФНС России www.nalog.ru.    </vt:lpstr>
      <vt:lpstr>Презентация PowerPoint</vt:lpstr>
      <vt:lpstr>Презентация PowerPoint</vt:lpstr>
      <vt:lpstr>Презентация PowerPoint</vt:lpstr>
      <vt:lpstr>   Загружаем «Файл установки»</vt:lpstr>
      <vt:lpstr>          Установка представляет стандартный  процесс инсталляции:              </vt:lpstr>
      <vt:lpstr>Презентация PowerPoint</vt:lpstr>
      <vt:lpstr>                        </vt:lpstr>
      <vt:lpstr>                        </vt:lpstr>
      <vt:lpstr>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Для отправки уже подготовленных  документов необходимо перейти во вкладку «Отправка документов», подгрузить файл транспортного контейнера (который был ранее сформирован с помощью программы: «Программа подготовки пакета для электронной регистрации») и нажать кнопку «Отправить»:                </vt:lpstr>
      <vt:lpstr>        На экране появится результаты отправки контейнера  вкладка «Список переданных документов»):                 При отправке документов присваивается уникальный номер заявки.  Так же этот уникальный номер будет отражен в сообщении, высланном   на указанный заявителем электронный ящик. </vt:lpstr>
      <vt:lpstr>Проследить состояние обработки переданных документов можно на сервисе:    через   список переданных документов будет выглядеть так: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Козлова Ольга Васильевна</dc:creator>
  <cp:lastModifiedBy>Сотникова Ирина Сергеевна</cp:lastModifiedBy>
  <cp:revision>150</cp:revision>
  <cp:lastPrinted>2016-06-15T08:58:00Z</cp:lastPrinted>
  <dcterms:created xsi:type="dcterms:W3CDTF">2015-09-21T04:38:14Z</dcterms:created>
  <dcterms:modified xsi:type="dcterms:W3CDTF">2016-11-24T04:21:17Z</dcterms:modified>
</cp:coreProperties>
</file>